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3" r:id="rId9"/>
    <p:sldId id="267" r:id="rId10"/>
    <p:sldId id="268" r:id="rId11"/>
    <p:sldId id="271" r:id="rId12"/>
    <p:sldId id="270" r:id="rId13"/>
    <p:sldId id="275" r:id="rId14"/>
    <p:sldId id="276" r:id="rId15"/>
    <p:sldId id="277" r:id="rId16"/>
    <p:sldId id="278" r:id="rId17"/>
    <p:sldId id="272" r:id="rId18"/>
    <p:sldId id="273" r:id="rId19"/>
  </p:sldIdLst>
  <p:sldSz cx="18288000" cy="10287000"/>
  <p:notesSz cx="6858000" cy="9144000"/>
  <p:embeddedFontLst>
    <p:embeddedFont>
      <p:font typeface="Fira Sans Light" panose="020B04030500000200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 Medium Bold" panose="020B0604020202020204" charset="0"/>
      <p:regular r:id="rId26"/>
    </p:embeddedFont>
    <p:embeddedFont>
      <p:font typeface="Fira Sans Medium" panose="020B0604020202020204" charset="0"/>
      <p:regular r:id="rId27"/>
      <p:italic r:id="rId28"/>
    </p:embeddedFont>
    <p:embeddedFont>
      <p:font typeface="Fira Sans Bold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9" autoAdjust="0"/>
    <p:restoredTop sz="94622" autoAdjust="0"/>
  </p:normalViewPr>
  <p:slideViewPr>
    <p:cSldViewPr>
      <p:cViewPr>
        <p:scale>
          <a:sx n="61" d="100"/>
          <a:sy n="61" d="100"/>
        </p:scale>
        <p:origin x="-125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2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3.svg"/><Relationship Id="rId4" Type="http://schemas.openxmlformats.org/officeDocument/2006/relationships/image" Target="../media/image13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6.png"/><Relationship Id="rId26" Type="http://schemas.openxmlformats.org/officeDocument/2006/relationships/image" Target="../media/image27.png"/><Relationship Id="rId39" Type="http://schemas.openxmlformats.org/officeDocument/2006/relationships/image" Target="../media/image58.svg"/><Relationship Id="rId21" Type="http://schemas.openxmlformats.org/officeDocument/2006/relationships/image" Target="../media/image44.svg"/><Relationship Id="rId34" Type="http://schemas.openxmlformats.org/officeDocument/2006/relationships/image" Target="../media/image30.png"/><Relationship Id="rId42" Type="http://schemas.openxmlformats.org/officeDocument/2006/relationships/image" Target="../media/image15.png"/><Relationship Id="rId47" Type="http://schemas.openxmlformats.org/officeDocument/2006/relationships/image" Target="../media/image64.svg"/><Relationship Id="rId50" Type="http://schemas.openxmlformats.org/officeDocument/2006/relationships/image" Target="../media/image37.png"/><Relationship Id="rId55" Type="http://schemas.openxmlformats.org/officeDocument/2006/relationships/image" Target="../media/image72.svg"/><Relationship Id="rId7" Type="http://schemas.openxmlformats.org/officeDocument/2006/relationships/image" Target="../media/image10.svg"/><Relationship Id="rId2" Type="http://schemas.openxmlformats.org/officeDocument/2006/relationships/image" Target="../media/image19.png"/><Relationship Id="rId16" Type="http://schemas.openxmlformats.org/officeDocument/2006/relationships/image" Target="../media/image24.png"/><Relationship Id="rId29" Type="http://schemas.openxmlformats.org/officeDocument/2006/relationships/image" Target="../media/image50.svg"/><Relationship Id="rId11" Type="http://schemas.openxmlformats.org/officeDocument/2006/relationships/image" Target="../media/image38.svg"/><Relationship Id="rId24" Type="http://schemas.openxmlformats.org/officeDocument/2006/relationships/image" Target="../media/image14.png"/><Relationship Id="rId32" Type="http://schemas.openxmlformats.org/officeDocument/2006/relationships/image" Target="../media/image7.png"/><Relationship Id="rId37" Type="http://schemas.openxmlformats.org/officeDocument/2006/relationships/image" Target="../media/image56.svg"/><Relationship Id="rId40" Type="http://schemas.openxmlformats.org/officeDocument/2006/relationships/image" Target="../media/image33.png"/><Relationship Id="rId45" Type="http://schemas.openxmlformats.org/officeDocument/2006/relationships/image" Target="../media/image62.svg"/><Relationship Id="rId53" Type="http://schemas.openxmlformats.org/officeDocument/2006/relationships/image" Target="../media/image70.svg"/><Relationship Id="rId58" Type="http://schemas.openxmlformats.org/officeDocument/2006/relationships/image" Target="../media/image41.png"/><Relationship Id="rId5" Type="http://schemas.openxmlformats.org/officeDocument/2006/relationships/image" Target="../media/image34.svg"/><Relationship Id="rId61" Type="http://schemas.openxmlformats.org/officeDocument/2006/relationships/image" Target="../media/image78.svg"/><Relationship Id="rId19" Type="http://schemas.openxmlformats.org/officeDocument/2006/relationships/image" Target="../media/image12.svg"/><Relationship Id="rId14" Type="http://schemas.openxmlformats.org/officeDocument/2006/relationships/image" Target="../media/image13.png"/><Relationship Id="rId22" Type="http://schemas.openxmlformats.org/officeDocument/2006/relationships/image" Target="../media/image26.png"/><Relationship Id="rId27" Type="http://schemas.openxmlformats.org/officeDocument/2006/relationships/image" Target="../media/image48.svg"/><Relationship Id="rId30" Type="http://schemas.openxmlformats.org/officeDocument/2006/relationships/image" Target="../media/image29.png"/><Relationship Id="rId35" Type="http://schemas.openxmlformats.org/officeDocument/2006/relationships/image" Target="../media/image54.svg"/><Relationship Id="rId43" Type="http://schemas.openxmlformats.org/officeDocument/2006/relationships/image" Target="../media/image27.svg"/><Relationship Id="rId48" Type="http://schemas.openxmlformats.org/officeDocument/2006/relationships/image" Target="../media/image36.png"/><Relationship Id="rId56" Type="http://schemas.openxmlformats.org/officeDocument/2006/relationships/image" Target="../media/image40.png"/><Relationship Id="rId8" Type="http://schemas.openxmlformats.org/officeDocument/2006/relationships/image" Target="../media/image21.png"/><Relationship Id="rId51" Type="http://schemas.openxmlformats.org/officeDocument/2006/relationships/image" Target="../media/image68.svg"/><Relationship Id="rId3" Type="http://schemas.openxmlformats.org/officeDocument/2006/relationships/image" Target="../media/image32.svg"/><Relationship Id="rId12" Type="http://schemas.openxmlformats.org/officeDocument/2006/relationships/image" Target="../media/image23.png"/><Relationship Id="rId17" Type="http://schemas.openxmlformats.org/officeDocument/2006/relationships/image" Target="../media/image42.svg"/><Relationship Id="rId25" Type="http://schemas.openxmlformats.org/officeDocument/2006/relationships/image" Target="../media/image25.svg"/><Relationship Id="rId33" Type="http://schemas.openxmlformats.org/officeDocument/2006/relationships/image" Target="../media/image14.svg"/><Relationship Id="rId38" Type="http://schemas.openxmlformats.org/officeDocument/2006/relationships/image" Target="../media/image32.png"/><Relationship Id="rId46" Type="http://schemas.openxmlformats.org/officeDocument/2006/relationships/image" Target="../media/image35.png"/><Relationship Id="rId59" Type="http://schemas.openxmlformats.org/officeDocument/2006/relationships/image" Target="../media/image76.svg"/><Relationship Id="rId20" Type="http://schemas.openxmlformats.org/officeDocument/2006/relationships/image" Target="../media/image25.png"/><Relationship Id="rId41" Type="http://schemas.openxmlformats.org/officeDocument/2006/relationships/image" Target="../media/image60.svg"/><Relationship Id="rId5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5" Type="http://schemas.openxmlformats.org/officeDocument/2006/relationships/image" Target="../media/image23.svg"/><Relationship Id="rId23" Type="http://schemas.openxmlformats.org/officeDocument/2006/relationships/image" Target="../media/image46.svg"/><Relationship Id="rId28" Type="http://schemas.openxmlformats.org/officeDocument/2006/relationships/image" Target="../media/image28.png"/><Relationship Id="rId36" Type="http://schemas.openxmlformats.org/officeDocument/2006/relationships/image" Target="../media/image31.png"/><Relationship Id="rId49" Type="http://schemas.openxmlformats.org/officeDocument/2006/relationships/image" Target="../media/image66.svg"/><Relationship Id="rId57" Type="http://schemas.openxmlformats.org/officeDocument/2006/relationships/image" Target="../media/image74.svg"/><Relationship Id="rId10" Type="http://schemas.openxmlformats.org/officeDocument/2006/relationships/image" Target="../media/image22.png"/><Relationship Id="rId31" Type="http://schemas.openxmlformats.org/officeDocument/2006/relationships/image" Target="../media/image52.svg"/><Relationship Id="rId44" Type="http://schemas.openxmlformats.org/officeDocument/2006/relationships/image" Target="../media/image34.png"/><Relationship Id="rId52" Type="http://schemas.openxmlformats.org/officeDocument/2006/relationships/image" Target="../media/image38.png"/><Relationship Id="rId60" Type="http://schemas.openxmlformats.org/officeDocument/2006/relationships/image" Target="../media/image42.png"/><Relationship Id="rId4" Type="http://schemas.openxmlformats.org/officeDocument/2006/relationships/image" Target="../media/image20.png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295786" y="5406689"/>
            <a:ext cx="92964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400" spc="15" dirty="0">
                <a:solidFill>
                  <a:srgbClr val="FFFFFF"/>
                </a:solidFill>
                <a:latin typeface="Fira Sans Light"/>
              </a:rPr>
              <a:t>Your Project Management Solution!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95786" y="2806526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 err="1">
                  <a:solidFill>
                    <a:srgbClr val="FFFFFF"/>
                  </a:solidFill>
                  <a:latin typeface="Fira Sans Medium Bold"/>
                </a:rPr>
                <a:t>TaskUp</a:t>
              </a:r>
              <a:endParaRPr lang="en-US" sz="9999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47800" y="1843802"/>
            <a:ext cx="5871537" cy="252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/>
              </a:rPr>
              <a:t>Target</a:t>
            </a:r>
          </a:p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/>
              </a:rPr>
              <a:t>Market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97409" y="2230547"/>
            <a:ext cx="6626280" cy="1248116"/>
            <a:chOff x="-2" y="870405"/>
            <a:chExt cx="8835040" cy="1664153"/>
          </a:xfrm>
        </p:grpSpPr>
        <p:sp>
          <p:nvSpPr>
            <p:cNvPr id="10" name="TextBox 10"/>
            <p:cNvSpPr txBox="1"/>
            <p:nvPr/>
          </p:nvSpPr>
          <p:spPr>
            <a:xfrm>
              <a:off x="-1" y="1778455"/>
              <a:ext cx="8835039" cy="756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Freelance Developers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" y="87040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97411" y="4279106"/>
            <a:ext cx="6626279" cy="1248116"/>
            <a:chOff x="0" y="-9525"/>
            <a:chExt cx="8835039" cy="166415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98525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Project Managers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97408" y="6267794"/>
            <a:ext cx="6626280" cy="1248116"/>
            <a:chOff x="-4" y="-969283"/>
            <a:chExt cx="8835040" cy="1664154"/>
          </a:xfrm>
        </p:grpSpPr>
        <p:sp>
          <p:nvSpPr>
            <p:cNvPr id="16" name="TextBox 16"/>
            <p:cNvSpPr txBox="1"/>
            <p:nvPr/>
          </p:nvSpPr>
          <p:spPr>
            <a:xfrm>
              <a:off x="-4" y="-61233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Designers and artisans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3" y="-969283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3.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34026"/>
          <a:stretch>
            <a:fillRect/>
          </a:stretch>
        </p:blipFill>
        <p:spPr>
          <a:xfrm flipH="1">
            <a:off x="-2057400" y="6776100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7929" y="3556583"/>
            <a:ext cx="6881239" cy="2578315"/>
            <a:chOff x="0" y="-133350"/>
            <a:chExt cx="9174985" cy="343775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9174985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1836B2"/>
                  </a:solidFill>
                  <a:latin typeface="Fira Sans Medium"/>
                </a:rPr>
                <a:t>Future Roadmap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6404"/>
              <a:ext cx="9174985" cy="143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000" b="1" spc="15" dirty="0">
                  <a:solidFill>
                    <a:srgbClr val="000000"/>
                  </a:solidFill>
                  <a:latin typeface="Fira Sans Light"/>
                </a:rPr>
                <a:t>What we intend to do going forward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98283" y="1381665"/>
            <a:ext cx="5251788" cy="1926763"/>
            <a:chOff x="0" y="-9525"/>
            <a:chExt cx="7002383" cy="2569016"/>
          </a:xfrm>
        </p:grpSpPr>
        <p:sp>
          <p:nvSpPr>
            <p:cNvPr id="6" name="TextBox 6"/>
            <p:cNvSpPr txBox="1"/>
            <p:nvPr/>
          </p:nvSpPr>
          <p:spPr>
            <a:xfrm>
              <a:off x="0" y="786869"/>
              <a:ext cx="7002383" cy="1772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Chat feature attached to various tasks for structured and ease of communication.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12595" y="3692426"/>
            <a:ext cx="5356201" cy="1926764"/>
            <a:chOff x="-444011" y="-9525"/>
            <a:chExt cx="7141601" cy="2569018"/>
          </a:xfrm>
        </p:grpSpPr>
        <p:sp>
          <p:nvSpPr>
            <p:cNvPr id="9" name="TextBox 9"/>
            <p:cNvSpPr txBox="1"/>
            <p:nvPr/>
          </p:nvSpPr>
          <p:spPr>
            <a:xfrm>
              <a:off x="-444011" y="786871"/>
              <a:ext cx="7141601" cy="1772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Report system that summarizes activities of contributors of a project and the project at large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444011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98283" y="5994700"/>
            <a:ext cx="5251785" cy="2375603"/>
            <a:chOff x="0" y="-9525"/>
            <a:chExt cx="4542489" cy="316746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86869"/>
              <a:ext cx="4542489" cy="237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Alert system for tasks and projects to tell contributors and managers when deadlines are approaching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34026"/>
          <a:stretch>
            <a:fillRect/>
          </a:stretch>
        </p:blipFill>
        <p:spPr>
          <a:xfrm>
            <a:off x="1337929" y="1028700"/>
            <a:ext cx="1098500" cy="627207"/>
          </a:xfrm>
          <a:prstGeom prst="rect">
            <a:avLst/>
          </a:prstGeom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xmlns="" id="{DF868C6B-8347-4E6D-AA0F-0AFC692CA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743728" y="2014321"/>
            <a:ext cx="674541" cy="674541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xmlns="" id="{17FF5E81-6A7A-4E79-B46C-E4E4BB958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743863" y="4488425"/>
            <a:ext cx="689811" cy="780651"/>
          </a:xfrm>
          <a:prstGeom prst="rect">
            <a:avLst/>
          </a:prstGeom>
        </p:spPr>
      </p:pic>
      <p:pic>
        <p:nvPicPr>
          <p:cNvPr id="33" name="Picture 24">
            <a:extLst>
              <a:ext uri="{FF2B5EF4-FFF2-40B4-BE49-F238E27FC236}">
                <a16:creationId xmlns:a16="http://schemas.microsoft.com/office/drawing/2014/main" xmlns="" id="{E2090948-2CC1-4CE9-9227-3B7DA1BBA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0743728" y="6618846"/>
            <a:ext cx="689946" cy="7666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>
                  <a:solidFill>
                    <a:srgbClr val="000000"/>
                  </a:solidFill>
                  <a:latin typeface="Fira Sans Light"/>
                </a:rPr>
                <a:t>Project Manager</a:t>
              </a: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Joseph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Oti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 Boateng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502352"/>
            <a:ext cx="3406867" cy="1000521"/>
            <a:chOff x="0" y="0"/>
            <a:chExt cx="4542489" cy="1334028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Chief Finance Officer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Elton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Gyabeng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32496"/>
            <a:chOff x="-863548" y="-42634"/>
            <a:chExt cx="6760800" cy="137666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Director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Nana Kwame A. Nyarko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Joseph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Oti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 Boateng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406867" cy="1018822"/>
            <a:chOff x="0" y="-9525"/>
            <a:chExt cx="4542489" cy="1358429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Elton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Gyabeng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43653"/>
            <a:chOff x="-863548" y="-42634"/>
            <a:chExt cx="6760800" cy="13915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8"/>
              <a:ext cx="4542488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Nana Kwame A. Nyarko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55034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John </a:t>
              </a:r>
              <a:r>
                <a:rPr lang="en-US" sz="3500" u="none" spc="105" dirty="0" err="1">
                  <a:solidFill>
                    <a:srgbClr val="1836B2"/>
                  </a:solidFill>
                  <a:latin typeface="Fira Sans Bold Bold"/>
                </a:rPr>
                <a:t>K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pamsogah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913234" cy="1018823"/>
            <a:chOff x="0" y="-9525"/>
            <a:chExt cx="5217645" cy="1358430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70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 dirty="0" smtClean="0">
                  <a:solidFill>
                    <a:srgbClr val="000000"/>
                  </a:solidFill>
                  <a:latin typeface="Fira Sans Light"/>
                </a:rPr>
                <a:t>Front-end lead</a:t>
              </a: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5198562" cy="718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 err="1" smtClean="0">
                  <a:solidFill>
                    <a:srgbClr val="1836B2"/>
                  </a:solidFill>
                  <a:latin typeface="Fira Sans Bold Bold"/>
                </a:rPr>
                <a:t>Agyemang</a:t>
              </a:r>
              <a:r>
                <a:rPr lang="en-US" sz="3500" u="none" spc="105" dirty="0" smtClean="0">
                  <a:solidFill>
                    <a:srgbClr val="1836B2"/>
                  </a:solidFill>
                  <a:latin typeface="Fira Sans Bold Bold"/>
                </a:rPr>
                <a:t> </a:t>
              </a: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Francis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43653"/>
            <a:chOff x="-863548" y="-42634"/>
            <a:chExt cx="6760800" cy="13915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8"/>
              <a:ext cx="4542488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Theophilus Asante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142791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Mazy Rich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406867" cy="1018822"/>
            <a:chOff x="0" y="-9525"/>
            <a:chExt cx="4542489" cy="1358429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Asiedu Amos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43653"/>
            <a:chOff x="-863548" y="-42634"/>
            <a:chExt cx="6760800" cy="13915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8"/>
              <a:ext cx="4542488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Bright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4132799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267200" y="336798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267200" y="7451345"/>
            <a:ext cx="4556044" cy="997641"/>
            <a:chOff x="-396714" y="18716"/>
            <a:chExt cx="6074724" cy="133018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96714" y="18716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T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heophilus Asante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545997" y="7513358"/>
            <a:ext cx="3418590" cy="1056731"/>
            <a:chOff x="4002929" y="45531"/>
            <a:chExt cx="4558120" cy="1408974"/>
          </a:xfrm>
        </p:grpSpPr>
        <p:sp>
          <p:nvSpPr>
            <p:cNvPr id="8" name="TextBox 8"/>
            <p:cNvSpPr txBox="1"/>
            <p:nvPr/>
          </p:nvSpPr>
          <p:spPr>
            <a:xfrm>
              <a:off x="4018560" y="892470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02929" y="45531"/>
              <a:ext cx="4523407" cy="72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Fred </a:t>
              </a:r>
              <a:r>
                <a:rPr lang="en-US" sz="3500" u="none" spc="105" dirty="0" err="1">
                  <a:solidFill>
                    <a:srgbClr val="1836B2"/>
                  </a:solidFill>
                  <a:latin typeface="Fira Sans Bold Bold"/>
                </a:rPr>
                <a:t>Klubi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10800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966417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429455" y="4144977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Thank You.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1462" y="1566589"/>
            <a:ext cx="3995120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Resource </a:t>
            </a:r>
          </a:p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1462" y="6471051"/>
            <a:ext cx="399512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Use these icons and illustrations in your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Canva Presentation.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Happy designing!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815659" y="1699939"/>
            <a:ext cx="749691" cy="7692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322092" y="1699939"/>
            <a:ext cx="629405" cy="7692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756421" y="1743678"/>
            <a:ext cx="1024553" cy="6817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476160" y="1769581"/>
            <a:ext cx="769986" cy="6299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2331156" y="3216871"/>
            <a:ext cx="1059994" cy="6745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0931427" y="3216871"/>
            <a:ext cx="674541" cy="6745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9299524" y="3216871"/>
            <a:ext cx="674541" cy="6745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7708639" y="3278164"/>
            <a:ext cx="963731" cy="5519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>
            <a:off x="13985087" y="1638300"/>
            <a:ext cx="805905" cy="7692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>
            <a:fillRect/>
          </a:stretch>
        </p:blipFill>
        <p:spPr>
          <a:xfrm>
            <a:off x="7862637" y="4581553"/>
            <a:ext cx="655735" cy="6557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>
            <a:fillRect/>
          </a:stretch>
        </p:blipFill>
        <p:spPr>
          <a:xfrm>
            <a:off x="10878373" y="4519095"/>
            <a:ext cx="780651" cy="78065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>
            <a:fillRect/>
          </a:stretch>
        </p:blipFill>
        <p:spPr>
          <a:xfrm>
            <a:off x="9291889" y="4519095"/>
            <a:ext cx="689811" cy="78065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>
            <a:fillRect/>
          </a:stretch>
        </p:blipFill>
        <p:spPr>
          <a:xfrm>
            <a:off x="12572573" y="4531517"/>
            <a:ext cx="577161" cy="75580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rcRect/>
          <a:stretch>
            <a:fillRect/>
          </a:stretch>
        </p:blipFill>
        <p:spPr>
          <a:xfrm>
            <a:off x="14123508" y="4531517"/>
            <a:ext cx="529064" cy="75580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/>
          <a:stretch>
            <a:fillRect/>
          </a:stretch>
        </p:blipFill>
        <p:spPr>
          <a:xfrm>
            <a:off x="7829412" y="6007924"/>
            <a:ext cx="722185" cy="72218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rcRect/>
          <a:stretch>
            <a:fillRect/>
          </a:stretch>
        </p:blipFill>
        <p:spPr>
          <a:xfrm>
            <a:off x="12494950" y="7404641"/>
            <a:ext cx="732406" cy="66582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rcRect/>
          <a:stretch>
            <a:fillRect/>
          </a:stretch>
        </p:blipFill>
        <p:spPr>
          <a:xfrm>
            <a:off x="10876638" y="7493051"/>
            <a:ext cx="784120" cy="48900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rcRect/>
          <a:stretch>
            <a:fillRect/>
          </a:stretch>
        </p:blipFill>
        <p:spPr>
          <a:xfrm>
            <a:off x="7815659" y="7488111"/>
            <a:ext cx="749691" cy="49888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rcRect/>
          <a:stretch>
            <a:fillRect/>
          </a:stretch>
        </p:blipFill>
        <p:spPr>
          <a:xfrm>
            <a:off x="9408795" y="7363226"/>
            <a:ext cx="455999" cy="74865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rcRect/>
          <a:stretch>
            <a:fillRect/>
          </a:stretch>
        </p:blipFill>
        <p:spPr>
          <a:xfrm>
            <a:off x="12528241" y="6036105"/>
            <a:ext cx="665824" cy="66582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rcRect/>
          <a:stretch>
            <a:fillRect/>
          </a:stretch>
        </p:blipFill>
        <p:spPr>
          <a:xfrm>
            <a:off x="10923725" y="5985713"/>
            <a:ext cx="689946" cy="76660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rcRect/>
          <a:stretch>
            <a:fillRect/>
          </a:stretch>
        </p:blipFill>
        <p:spPr>
          <a:xfrm>
            <a:off x="9303883" y="6036105"/>
            <a:ext cx="665824" cy="66582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rcRect/>
          <a:stretch>
            <a:fillRect/>
          </a:stretch>
        </p:blipFill>
        <p:spPr>
          <a:xfrm>
            <a:off x="14055514" y="6036491"/>
            <a:ext cx="665051" cy="66505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rcRect/>
          <a:stretch>
            <a:fillRect/>
          </a:stretch>
        </p:blipFill>
        <p:spPr>
          <a:xfrm>
            <a:off x="14047279" y="7396793"/>
            <a:ext cx="681521" cy="68152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rcRect/>
          <a:stretch>
            <a:fillRect/>
          </a:stretch>
        </p:blipFill>
        <p:spPr>
          <a:xfrm>
            <a:off x="15512317" y="1788180"/>
            <a:ext cx="740987" cy="59279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3"/>
              </a:ext>
            </a:extLst>
          </a:blip>
          <a:srcRect/>
          <a:stretch>
            <a:fillRect/>
          </a:stretch>
        </p:blipFill>
        <p:spPr>
          <a:xfrm>
            <a:off x="15512317" y="7484944"/>
            <a:ext cx="740987" cy="50521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5"/>
              </a:ext>
            </a:extLst>
          </a:blip>
          <a:srcRect/>
          <a:stretch>
            <a:fillRect/>
          </a:stretch>
        </p:blipFill>
        <p:spPr>
          <a:xfrm>
            <a:off x="15611750" y="6020692"/>
            <a:ext cx="542120" cy="69664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7"/>
              </a:ext>
            </a:extLst>
          </a:blip>
          <a:srcRect/>
          <a:stretch>
            <a:fillRect/>
          </a:stretch>
        </p:blipFill>
        <p:spPr>
          <a:xfrm>
            <a:off x="15505687" y="3205817"/>
            <a:ext cx="754246" cy="69664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9"/>
              </a:ext>
            </a:extLst>
          </a:blip>
          <a:srcRect/>
          <a:stretch>
            <a:fillRect/>
          </a:stretch>
        </p:blipFill>
        <p:spPr>
          <a:xfrm>
            <a:off x="15604151" y="4561095"/>
            <a:ext cx="557319" cy="69664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1"/>
              </a:ext>
            </a:extLst>
          </a:blip>
          <a:srcRect/>
          <a:stretch>
            <a:fillRect/>
          </a:stretch>
        </p:blipFill>
        <p:spPr>
          <a:xfrm>
            <a:off x="14039715" y="3205817"/>
            <a:ext cx="696649" cy="696649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0" y="5918825"/>
            <a:ext cx="4200924" cy="3204319"/>
            <a:chOff x="-761957" y="-25743"/>
            <a:chExt cx="5601233" cy="4272427"/>
          </a:xfrm>
        </p:grpSpPr>
        <p:sp>
          <p:nvSpPr>
            <p:cNvPr id="3" name="TextBox 3"/>
            <p:cNvSpPr txBox="1"/>
            <p:nvPr/>
          </p:nvSpPr>
          <p:spPr>
            <a:xfrm>
              <a:off x="-1" y="-9525"/>
              <a:ext cx="4839277" cy="42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 member of the group, once recorded struggles in his freelance projects while working with a team of developers.</a:t>
              </a:r>
              <a:r>
                <a:rPr lang="en-US" sz="2800" u="none" spc="15" dirty="0">
                  <a:solidFill>
                    <a:srgbClr val="000000"/>
                  </a:solidFill>
                  <a:latin typeface="Fira Sans Light" panose="020B0403050000020004" pitchFamily="34" charset="0"/>
                </a:rPr>
                <a:t>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761957" y="-25743"/>
              <a:ext cx="4839277" cy="72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20333" y="5901556"/>
            <a:ext cx="4200923" cy="3192155"/>
            <a:chOff x="-750233" y="-48769"/>
            <a:chExt cx="5601233" cy="4256207"/>
          </a:xfrm>
        </p:grpSpPr>
        <p:sp>
          <p:nvSpPr>
            <p:cNvPr id="6" name="TextBox 6"/>
            <p:cNvSpPr txBox="1"/>
            <p:nvPr/>
          </p:nvSpPr>
          <p:spPr>
            <a:xfrm>
              <a:off x="11723" y="-48769"/>
              <a:ext cx="4839277" cy="4256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The team always had issues when they were working on a feature. They could not tell when the feature was done.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750233" y="-25743"/>
              <a:ext cx="483927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3" y="1260073"/>
            <a:ext cx="11132246" cy="2259326"/>
            <a:chOff x="0" y="95250"/>
            <a:chExt cx="14842995" cy="301243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1484299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836B2"/>
                  </a:solidFill>
                  <a:latin typeface="Fira Sans Medium Bold"/>
                </a:rPr>
                <a:t>Problem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9"/>
              <a:ext cx="14842995" cy="837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6600" b="1" spc="15" dirty="0">
                  <a:solidFill>
                    <a:srgbClr val="000000"/>
                  </a:solidFill>
                  <a:latin typeface="Fira Sans Light"/>
                </a:rPr>
                <a:t>How did we get here?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510949" y="4914900"/>
            <a:ext cx="780651" cy="78065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34026"/>
          <a:stretch>
            <a:fillRect/>
          </a:stretch>
        </p:blipFill>
        <p:spPr>
          <a:xfrm>
            <a:off x="16160800" y="1188635"/>
            <a:ext cx="1098500" cy="627207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xmlns="" id="{ED6F0961-F29F-4B6D-96A3-7903962D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996402" y="4914900"/>
            <a:ext cx="780651" cy="7806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77387" y="1335160"/>
            <a:ext cx="6996727" cy="1095835"/>
            <a:chOff x="-23448" y="-9525"/>
            <a:chExt cx="9328970" cy="1461113"/>
          </a:xfrm>
        </p:grpSpPr>
        <p:sp>
          <p:nvSpPr>
            <p:cNvPr id="3" name="TextBox 3"/>
            <p:cNvSpPr txBox="1"/>
            <p:nvPr/>
          </p:nvSpPr>
          <p:spPr>
            <a:xfrm>
              <a:off x="-23448" y="777044"/>
              <a:ext cx="9305522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Software solution.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Solution type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71526" y="3542290"/>
            <a:ext cx="7002587" cy="1601949"/>
            <a:chOff x="-31262" y="-928446"/>
            <a:chExt cx="9336783" cy="2135931"/>
          </a:xfrm>
        </p:grpSpPr>
        <p:sp>
          <p:nvSpPr>
            <p:cNvPr id="6" name="TextBox 6"/>
            <p:cNvSpPr txBox="1"/>
            <p:nvPr/>
          </p:nvSpPr>
          <p:spPr>
            <a:xfrm>
              <a:off x="-31262" y="-185204"/>
              <a:ext cx="9305522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Team members can effectively collaborate and work on projects.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-928446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Reason for solution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71525" y="6086061"/>
            <a:ext cx="7002588" cy="2123670"/>
            <a:chOff x="-31264" y="-1398513"/>
            <a:chExt cx="9336785" cy="2831559"/>
          </a:xfrm>
        </p:grpSpPr>
        <p:sp>
          <p:nvSpPr>
            <p:cNvPr id="9" name="TextBox 9"/>
            <p:cNvSpPr txBox="1"/>
            <p:nvPr/>
          </p:nvSpPr>
          <p:spPr>
            <a:xfrm>
              <a:off x="-31264" y="-677788"/>
              <a:ext cx="9305522" cy="211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The solution will allow project managers to delegate tasks amongst contributors of a project.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-1398513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What will the solution offer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2" y="2463040"/>
            <a:ext cx="6075527" cy="2198156"/>
            <a:chOff x="-1" y="95250"/>
            <a:chExt cx="8100703" cy="293087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569526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836B2"/>
                  </a:solidFill>
                  <a:latin typeface="Fira Sans Medium Bold"/>
                </a:rPr>
                <a:t>Utopia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" y="2270020"/>
              <a:ext cx="8100703" cy="7561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Bold Bold" panose="020B0604020202020204" charset="0"/>
                </a:rPr>
                <a:t>What we seek to do.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34026"/>
          <a:stretch>
            <a:fillRect/>
          </a:stretch>
        </p:blipFill>
        <p:spPr>
          <a:xfrm>
            <a:off x="1392073" y="1028700"/>
            <a:ext cx="1098500" cy="627207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xmlns="" id="{A270F522-A1AC-40F4-92B6-FCA4E35FD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8292422" y="1342303"/>
            <a:ext cx="1024553" cy="681793"/>
          </a:xfrm>
          <a:prstGeom prst="rect">
            <a:avLst/>
          </a:prstGeom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xmlns="" id="{C5468FD1-2681-46E7-AFF3-86CC48A81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8401745" y="3608384"/>
            <a:ext cx="805905" cy="7692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1FA7AFF-8469-499D-BAAE-83A623F2D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8475244" y="6023421"/>
            <a:ext cx="732406" cy="665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39207" y="1104900"/>
            <a:ext cx="6280690" cy="12763931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645" t="2841" r="-12786" b="469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34026"/>
          <a:stretch>
            <a:fillRect/>
          </a:stretch>
        </p:blipFill>
        <p:spPr>
          <a:xfrm>
            <a:off x="4139021" y="2466094"/>
            <a:ext cx="1281063" cy="73144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880605" y="2730199"/>
            <a:ext cx="8610163" cy="4901951"/>
            <a:chOff x="0" y="95251"/>
            <a:chExt cx="11480217" cy="6535934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1"/>
              <a:ext cx="8649945" cy="3761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Our</a:t>
              </a:r>
            </a:p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Product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38496"/>
              <a:ext cx="8649945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Let’s show you the world you’ve always dreamt of.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0" y="4572402"/>
              <a:ext cx="11480217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1397" y="1382785"/>
            <a:ext cx="7564327" cy="1186946"/>
            <a:chOff x="0" y="-9525"/>
            <a:chExt cx="10085769" cy="1582594"/>
          </a:xfrm>
        </p:grpSpPr>
        <p:sp>
          <p:nvSpPr>
            <p:cNvPr id="3" name="TextBox 3"/>
            <p:cNvSpPr txBox="1"/>
            <p:nvPr/>
          </p:nvSpPr>
          <p:spPr>
            <a:xfrm>
              <a:off x="0" y="898525"/>
              <a:ext cx="10085769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A responsive web application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40729" y="3111573"/>
            <a:ext cx="7564327" cy="1725555"/>
            <a:chOff x="0" y="-9525"/>
            <a:chExt cx="10085769" cy="2300739"/>
          </a:xfrm>
        </p:grpSpPr>
        <p:sp>
          <p:nvSpPr>
            <p:cNvPr id="6" name="TextBox 6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Feature to enable project managers create projects.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1397" y="5449873"/>
            <a:ext cx="7564327" cy="1725555"/>
            <a:chOff x="0" y="-9525"/>
            <a:chExt cx="10085769" cy="2300739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Addition of tasks by project managers and contributors.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3.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2252" y="1334170"/>
            <a:ext cx="5293348" cy="2675593"/>
            <a:chOff x="0" y="95251"/>
            <a:chExt cx="7057798" cy="356745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1"/>
              <a:ext cx="7057798" cy="1880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Features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8"/>
              <a:ext cx="5937410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What our solution has to offer.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34026"/>
          <a:stretch>
            <a:fillRect/>
          </a:stretch>
        </p:blipFill>
        <p:spPr>
          <a:xfrm flipH="1">
            <a:off x="-2053973" y="6773437"/>
            <a:ext cx="8370405" cy="4779226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xmlns="" id="{AC280E55-E44C-488E-93CE-43A78F7C6B64}"/>
              </a:ext>
            </a:extLst>
          </p:cNvPr>
          <p:cNvGrpSpPr/>
          <p:nvPr/>
        </p:nvGrpSpPr>
        <p:grpSpPr>
          <a:xfrm>
            <a:off x="9291396" y="7717270"/>
            <a:ext cx="7564327" cy="1725555"/>
            <a:chOff x="0" y="-9525"/>
            <a:chExt cx="10085769" cy="2300739"/>
          </a:xfrm>
        </p:grpSpPr>
        <p:sp>
          <p:nvSpPr>
            <p:cNvPr id="16" name="TextBox 9">
              <a:extLst>
                <a:ext uri="{FF2B5EF4-FFF2-40B4-BE49-F238E27FC236}">
                  <a16:creationId xmlns:a16="http://schemas.microsoft.com/office/drawing/2014/main" xmlns="" id="{CF13F59E-64E1-4C67-9790-C1657EE783D3}"/>
                </a:ext>
              </a:extLst>
            </p:cNvPr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Report system that summarizes activities of contributors of a project.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xmlns="" id="{5351DB68-D4BA-4740-ABC2-ACCE610D545D}"/>
                </a:ext>
              </a:extLst>
            </p:cNvPr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4.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96200" y="2764605"/>
            <a:ext cx="9374594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dirty="0">
                <a:solidFill>
                  <a:srgbClr val="FFFFFF"/>
                </a:solidFill>
                <a:latin typeface="Fira Sans Medium Bold"/>
              </a:rPr>
              <a:t>Product implementation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858654" y="-680491"/>
            <a:ext cx="11774707" cy="1019636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6202" r="-3777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4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34026"/>
          <a:stretch>
            <a:fillRect/>
          </a:stretch>
        </p:blipFill>
        <p:spPr>
          <a:xfrm>
            <a:off x="16160800" y="1028700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550154" y="1028700"/>
            <a:ext cx="13004046" cy="5109917"/>
            <a:chOff x="0" y="-2432368"/>
            <a:chExt cx="17338726" cy="681322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432368"/>
              <a:ext cx="17338726" cy="3761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Software </a:t>
              </a:r>
            </a:p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Development Process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270019"/>
              <a:ext cx="12766727" cy="21108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Our software was developed based on the agile methodology coupled with inspirations from the waterfall model.</a:t>
              </a:r>
            </a:p>
          </p:txBody>
        </p:sp>
      </p:grpSp>
      <p:pic>
        <p:nvPicPr>
          <p:cNvPr id="30" name="Picture 11">
            <a:extLst>
              <a:ext uri="{FF2B5EF4-FFF2-40B4-BE49-F238E27FC236}">
                <a16:creationId xmlns:a16="http://schemas.microsoft.com/office/drawing/2014/main" xmlns="" id="{89A89788-004E-490F-9AB1-69DE5910C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3634063"/>
            <a:ext cx="10146603" cy="3697106"/>
            <a:chOff x="-187194" y="3132412"/>
            <a:chExt cx="13528804" cy="4929471"/>
          </a:xfrm>
        </p:grpSpPr>
        <p:sp>
          <p:nvSpPr>
            <p:cNvPr id="3" name="TextBox 3"/>
            <p:cNvSpPr txBox="1"/>
            <p:nvPr/>
          </p:nvSpPr>
          <p:spPr>
            <a:xfrm>
              <a:off x="-187194" y="3132412"/>
              <a:ext cx="13528804" cy="3761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Architecture and Stack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87194" y="7278592"/>
              <a:ext cx="12598136" cy="78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5400" b="1" spc="15" dirty="0">
                  <a:solidFill>
                    <a:srgbClr val="000000"/>
                  </a:solidFill>
                  <a:latin typeface="Fira Sans Light"/>
                </a:rPr>
                <a:t>How did we build this?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819201" y="2321485"/>
            <a:ext cx="341236" cy="295542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527862" y="2106200"/>
            <a:ext cx="571449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latin typeface="Fira Sans Light" panose="020B0403050000020004" pitchFamily="34" charset="0"/>
              </a:rPr>
              <a:t>The solution is intended to be a </a:t>
            </a:r>
            <a:r>
              <a:rPr lang="en-US" sz="3600" b="1" dirty="0">
                <a:latin typeface="Fira Sans Light" panose="020B0403050000020004" pitchFamily="34" charset="0"/>
              </a:rPr>
              <a:t>decoupled web app</a:t>
            </a:r>
            <a:r>
              <a:rPr lang="en-US" sz="3600" dirty="0">
                <a:latin typeface="Fira Sans Light" panose="020B0403050000020004" pitchFamily="34" charset="0"/>
              </a:rPr>
              <a:t>. This will have a backend implemented in the </a:t>
            </a:r>
            <a:r>
              <a:rPr lang="en-US" sz="3600" b="1" dirty="0">
                <a:latin typeface="Fira Sans Light" panose="020B0403050000020004" pitchFamily="34" charset="0"/>
              </a:rPr>
              <a:t>REST</a:t>
            </a:r>
            <a:r>
              <a:rPr lang="en-US" sz="3600" dirty="0">
                <a:latin typeface="Fira Sans Light" panose="020B0403050000020004" pitchFamily="34" charset="0"/>
              </a:rPr>
              <a:t> architecture.</a:t>
            </a:r>
            <a:endParaRPr lang="en-US" sz="36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819201" y="6546088"/>
            <a:ext cx="341236" cy="295542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504416" y="6274632"/>
            <a:ext cx="5714493" cy="161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dirty="0">
                <a:latin typeface="Fira Sans Light" panose="020B0403050000020004" pitchFamily="34" charset="0"/>
              </a:rPr>
              <a:t>The front end will consume this data from the </a:t>
            </a:r>
            <a:r>
              <a:rPr lang="en-US" sz="4000" b="1" dirty="0">
                <a:latin typeface="Fira Sans Light" panose="020B0403050000020004" pitchFamily="34" charset="0"/>
              </a:rPr>
              <a:t>REST</a:t>
            </a:r>
            <a:r>
              <a:rPr lang="en-US" sz="4000" dirty="0">
                <a:latin typeface="Fira Sans Light" panose="020B0403050000020004" pitchFamily="34" charset="0"/>
              </a:rPr>
              <a:t> backend.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10045645" y="2321486"/>
            <a:ext cx="341236" cy="295542"/>
            <a:chOff x="0" y="0"/>
            <a:chExt cx="6202680" cy="5372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780495" y="2106200"/>
            <a:ext cx="5714493" cy="216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latin typeface="Fira Sans Light" panose="020B0403050000020004" pitchFamily="34" charset="0"/>
              </a:rPr>
              <a:t>Flask</a:t>
            </a:r>
            <a:r>
              <a:rPr lang="en-US" sz="4000" dirty="0">
                <a:latin typeface="Fira Sans Light" panose="020B0403050000020004" pitchFamily="34" charset="0"/>
              </a:rPr>
              <a:t>, a python web framework was chosen for our backend implementation.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10045645" y="6546088"/>
            <a:ext cx="341236" cy="295542"/>
            <a:chOff x="0" y="0"/>
            <a:chExt cx="6202680" cy="5372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780495" y="6054627"/>
            <a:ext cx="5714493" cy="215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 err="1">
                <a:latin typeface="Fira Sans Light" panose="020B0403050000020004" pitchFamily="34" charset="0"/>
              </a:rPr>
              <a:t>Vuejs</a:t>
            </a:r>
            <a:r>
              <a:rPr lang="en-US" sz="4000" dirty="0">
                <a:latin typeface="Fira Sans Light" panose="020B0403050000020004" pitchFamily="34" charset="0"/>
              </a:rPr>
              <a:t>, a </a:t>
            </a:r>
            <a:r>
              <a:rPr lang="en-US" sz="4000" dirty="0" err="1">
                <a:latin typeface="Fira Sans Light" panose="020B0403050000020004" pitchFamily="34" charset="0"/>
              </a:rPr>
              <a:t>javascript</a:t>
            </a:r>
            <a:r>
              <a:rPr lang="en-US" sz="4000" dirty="0">
                <a:latin typeface="Fira Sans Light" panose="020B0403050000020004" pitchFamily="34" charset="0"/>
              </a:rPr>
              <a:t> framework was chosen for the implementation of our frontend.</a:t>
            </a:r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xmlns="" id="{CB161483-E5D8-4C28-9C33-2047F9C58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34026"/>
          <a:stretch>
            <a:fillRect/>
          </a:stretch>
        </p:blipFill>
        <p:spPr>
          <a:xfrm>
            <a:off x="11963400" y="-3521926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405</Words>
  <Application>Microsoft Office PowerPoint</Application>
  <PresentationFormat>Custom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Fira Sans Light</vt:lpstr>
      <vt:lpstr>Calibri</vt:lpstr>
      <vt:lpstr>Fira Sans Medium Bold</vt:lpstr>
      <vt:lpstr>Fira Sans Medium</vt:lpstr>
      <vt:lpstr>Fira Sans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NANA KWAME</dc:creator>
  <cp:lastModifiedBy>PLUTO</cp:lastModifiedBy>
  <cp:revision>4</cp:revision>
  <dcterms:created xsi:type="dcterms:W3CDTF">2006-08-16T00:00:00Z</dcterms:created>
  <dcterms:modified xsi:type="dcterms:W3CDTF">2021-09-26T20:24:40Z</dcterms:modified>
  <dc:identifier>DAEp6QqPeQY</dc:identifier>
</cp:coreProperties>
</file>